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72.jpeg" ContentType="image/jpeg"/>
  <Override PartName="/ppt/media/image71.jpeg" ContentType="image/jpeg"/>
  <Override PartName="/ppt/media/image67.gif" ContentType="image/gif"/>
  <Override PartName="/ppt/media/image66.gif" ContentType="image/gif"/>
  <Override PartName="/ppt/media/image63.gif" ContentType="image/gif"/>
  <Override PartName="/ppt/media/image61.gif" ContentType="image/gif"/>
  <Override PartName="/ppt/media/image60.gif" ContentType="image/gif"/>
  <Override PartName="/ppt/media/image59.gif" ContentType="image/gif"/>
  <Override PartName="/ppt/media/image58.gif" ContentType="image/gif"/>
  <Override PartName="/ppt/media/image57.gif" ContentType="image/gif"/>
  <Override PartName="/ppt/media/image56.gif" ContentType="image/gif"/>
  <Override PartName="/ppt/media/image55.gif" ContentType="image/gif"/>
  <Override PartName="/ppt/media/image54.gif" ContentType="image/gif"/>
  <Override PartName="/ppt/media/image53.gif" ContentType="image/gif"/>
  <Override PartName="/ppt/media/image52.gif" ContentType="image/gif"/>
  <Override PartName="/ppt/media/image51.gif" ContentType="image/gif"/>
  <Override PartName="/ppt/media/image50.gif" ContentType="image/gif"/>
  <Override PartName="/ppt/media/image68.png" ContentType="image/png"/>
  <Override PartName="/ppt/media/image49.gif" ContentType="image/gif"/>
  <Override PartName="/ppt/media/image48.gif" ContentType="image/gif"/>
  <Override PartName="/ppt/media/image47.gif" ContentType="image/gif"/>
  <Override PartName="/ppt/media/image21.png" ContentType="image/png"/>
  <Override PartName="/ppt/media/image32.gif" ContentType="image/gif"/>
  <Override PartName="/ppt/media/image20.png" ContentType="image/png"/>
  <Override PartName="/ppt/media/image31.gif" ContentType="image/gif"/>
  <Override PartName="/ppt/media/image19.png" ContentType="image/png"/>
  <Override PartName="/ppt/media/image18.png" ContentType="image/png"/>
  <Override PartName="/ppt/media/image16.png" ContentType="image/png"/>
  <Override PartName="/ppt/media/image15.png" ContentType="image/png"/>
  <Override PartName="/ppt/media/image13.png" ContentType="image/png"/>
  <Override PartName="/ppt/media/image12.png" ContentType="image/png"/>
  <Override PartName="/ppt/media/image22.png" ContentType="image/png"/>
  <Override PartName="/ppt/media/image33.gif" ContentType="image/gif"/>
  <Override PartName="/ppt/media/image2.png" ContentType="image/png"/>
  <Override PartName="/ppt/media/image11.png" ContentType="image/png"/>
  <Override PartName="/ppt/media/image64.gif" ContentType="image/gif"/>
  <Override PartName="/ppt/media/image1.jpeg" ContentType="image/jpeg"/>
  <Override PartName="/ppt/media/image10.png" ContentType="image/png"/>
  <Override PartName="/ppt/media/image69.gif" ContentType="image/gif"/>
  <Override PartName="/ppt/media/image9.jpeg" ContentType="image/jpeg"/>
  <Override PartName="/ppt/media/image65.png" ContentType="image/png"/>
  <Override PartName="/ppt/media/image46.gif" ContentType="image/gif"/>
  <Override PartName="/ppt/media/image23.png" ContentType="image/png"/>
  <Override PartName="/ppt/media/image73.jpeg" ContentType="image/jpeg"/>
  <Override PartName="/ppt/media/image17.jpeg" ContentType="image/jpeg"/>
  <Override PartName="/ppt/media/image3.png" ContentType="image/png"/>
  <Override PartName="/ppt/media/image34.gif" ContentType="image/gif"/>
  <Override PartName="/ppt/media/image70.gif" ContentType="image/gif"/>
  <Override PartName="/ppt/media/image14.png" ContentType="image/png"/>
  <Override PartName="/ppt/media/image24.jpeg" ContentType="image/jpeg"/>
  <Override PartName="/ppt/media/image25.png" ContentType="image/png"/>
  <Override PartName="/ppt/media/image5.png" ContentType="image/png"/>
  <Override PartName="/ppt/media/image36.gif" ContentType="image/gif"/>
  <Override PartName="/ppt/media/image26.png" ContentType="image/png"/>
  <Override PartName="/ppt/media/image6.png" ContentType="image/png"/>
  <Override PartName="/ppt/media/image37.gif" ContentType="image/gif"/>
  <Override PartName="/ppt/media/image27.png" ContentType="image/png"/>
  <Override PartName="/ppt/media/image7.png" ContentType="image/png"/>
  <Override PartName="/ppt/media/image38.gif" ContentType="image/gif"/>
  <Override PartName="/ppt/media/image28.png" ContentType="image/png"/>
  <Override PartName="/ppt/media/image8.png" ContentType="image/png"/>
  <Override PartName="/ppt/media/image39.gif" ContentType="image/gif"/>
  <Override PartName="/ppt/media/image29.png" ContentType="image/png"/>
  <Override PartName="/ppt/media/image30.png" ContentType="image/png"/>
  <Override PartName="/ppt/media/image41.gif" ContentType="image/gif"/>
  <Override PartName="/ppt/media/image4.png" ContentType="image/png"/>
  <Override PartName="/ppt/media/image35.gif" ContentType="image/gif"/>
  <Override PartName="/ppt/media/image40.gif" ContentType="image/gif"/>
  <Override PartName="/ppt/media/image42.gif" ContentType="image/gif"/>
  <Override PartName="/ppt/media/image62.png" ContentType="image/png"/>
  <Override PartName="/ppt/media/image43.gif" ContentType="image/gif"/>
  <Override PartName="/ppt/media/image44.gif" ContentType="image/gif"/>
  <Override PartName="/ppt/media/image45.gif" ContentType="image/gif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894384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1102320" y="4244040"/>
            <a:ext cx="894384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6851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685120" y="424404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1102320" y="424404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894384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102320" y="2052360"/>
            <a:ext cx="894384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2944800" y="2052000"/>
            <a:ext cx="5258520" cy="419580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3"/>
          <a:stretch/>
        </p:blipFill>
        <p:spPr>
          <a:xfrm>
            <a:off x="2944800" y="2052000"/>
            <a:ext cx="5258520" cy="4195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1102320" y="2052360"/>
            <a:ext cx="8943840" cy="419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894384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436428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685120" y="2052360"/>
            <a:ext cx="436428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645480" y="452160"/>
            <a:ext cx="940104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1102320" y="424404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685120" y="2052360"/>
            <a:ext cx="436428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1102320" y="2052360"/>
            <a:ext cx="8943840" cy="419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436428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6851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5685120" y="424404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56851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1102320" y="4244040"/>
            <a:ext cx="894384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894384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1102320" y="4244040"/>
            <a:ext cx="894384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6851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5685120" y="424404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1102320" y="424404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894384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1102320" y="2052360"/>
            <a:ext cx="894384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2944800" y="2052000"/>
            <a:ext cx="5258520" cy="419580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3"/>
          <a:stretch/>
        </p:blipFill>
        <p:spPr>
          <a:xfrm>
            <a:off x="2944800" y="2052000"/>
            <a:ext cx="5258520" cy="4195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1102320" y="2052360"/>
            <a:ext cx="8943840" cy="419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894384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436428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685120" y="2052360"/>
            <a:ext cx="436428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894384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645480" y="452160"/>
            <a:ext cx="940104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1102320" y="424404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5685120" y="2052360"/>
            <a:ext cx="436428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436428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56851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5685120" y="424404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6851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1102320" y="4244040"/>
            <a:ext cx="894384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894384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1102320" y="4244040"/>
            <a:ext cx="894384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6851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5685120" y="424404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1102320" y="424404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894384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102320" y="2052360"/>
            <a:ext cx="894384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2944800" y="2052000"/>
            <a:ext cx="5258520" cy="419580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2944800" y="2052000"/>
            <a:ext cx="5258520" cy="4195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1102320" y="2052360"/>
            <a:ext cx="8943840" cy="419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894384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436428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685120" y="2052360"/>
            <a:ext cx="436428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436428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685120" y="2052360"/>
            <a:ext cx="436428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ubTitle"/>
          </p:nvPr>
        </p:nvSpPr>
        <p:spPr>
          <a:xfrm>
            <a:off x="645480" y="452160"/>
            <a:ext cx="940104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1102320" y="424404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5685120" y="2052360"/>
            <a:ext cx="436428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436428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56851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5685120" y="424404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56851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1102320" y="4244040"/>
            <a:ext cx="894384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894384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1102320" y="4244040"/>
            <a:ext cx="894384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56851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5685120" y="424404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1102320" y="424404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894384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1102320" y="2052360"/>
            <a:ext cx="894384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2944800" y="2052000"/>
            <a:ext cx="5258520" cy="419580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2944800" y="2052000"/>
            <a:ext cx="5258520" cy="4195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45480" y="452160"/>
            <a:ext cx="940104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102320" y="424404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685120" y="2052360"/>
            <a:ext cx="436428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4364280" cy="419580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6851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685120" y="424404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023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685120" y="2052360"/>
            <a:ext cx="436428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102320" y="4244040"/>
            <a:ext cx="8943840" cy="2001240"/>
          </a:xfrm>
          <a:prstGeom prst="rect">
            <a:avLst/>
          </a:prstGeom>
        </p:spPr>
        <p:txBody>
          <a:bodyPr lIns="90000" rIns="90000" tIns="46800" bIns="4680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4.jpe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70120"/>
            <a:ext cx="403560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600"/>
            <a:ext cx="1522080" cy="2365200"/>
          </a:xfrm>
          <a:prstGeom prst="rect">
            <a:avLst/>
          </a:prstGeom>
          <a:ln>
            <a:noFill/>
          </a:ln>
        </p:spPr>
      </p:pic>
      <p:pic>
        <p:nvPicPr>
          <p:cNvPr id="2" name="Oval 15" descr=""/>
          <p:cNvPicPr/>
          <p:nvPr/>
        </p:nvPicPr>
        <p:blipFill>
          <a:blip r:embed="rId5"/>
          <a:stretch/>
        </p:blipFill>
        <p:spPr>
          <a:xfrm>
            <a:off x="8604360" y="1676520"/>
            <a:ext cx="2821320" cy="2822400"/>
          </a:xfrm>
          <a:prstGeom prst="rect">
            <a:avLst/>
          </a:prstGeom>
          <a:ln>
            <a:noFill/>
          </a:ln>
        </p:spPr>
      </p:pic>
      <p:sp>
        <p:nvSpPr>
          <p:cNvPr id="3" name="CustomShape 1"/>
          <p:cNvSpPr/>
          <p:nvPr/>
        </p:nvSpPr>
        <p:spPr>
          <a:xfrm>
            <a:off x="9018360" y="2089080"/>
            <a:ext cx="1993320" cy="199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" name="Picture 8" descr=""/>
          <p:cNvPicPr/>
          <p:nvPr/>
        </p:nvPicPr>
        <p:blipFill>
          <a:blip r:embed="rId6"/>
          <a:srcRect l="0" t="28812" r="0" b="0"/>
          <a:stretch/>
        </p:blipFill>
        <p:spPr>
          <a:xfrm>
            <a:off x="7996680" y="0"/>
            <a:ext cx="1602360" cy="1141560"/>
          </a:xfrm>
          <a:prstGeom prst="rect">
            <a:avLst/>
          </a:prstGeom>
          <a:ln>
            <a:noFill/>
          </a:ln>
        </p:spPr>
      </p:pic>
      <p:pic>
        <p:nvPicPr>
          <p:cNvPr id="5" name="Picture 9" descr=""/>
          <p:cNvPicPr/>
          <p:nvPr/>
        </p:nvPicPr>
        <p:blipFill>
          <a:blip r:embed="rId7"/>
          <a:srcRect l="0" t="0" r="0" b="23333"/>
          <a:stretch/>
        </p:blipFill>
        <p:spPr>
          <a:xfrm>
            <a:off x="8602560" y="6095880"/>
            <a:ext cx="993600" cy="762120"/>
          </a:xfrm>
          <a:prstGeom prst="rect">
            <a:avLst/>
          </a:prstGeom>
          <a:ln>
            <a:noFill/>
          </a:ln>
        </p:spPr>
      </p:pic>
      <p:sp>
        <p:nvSpPr>
          <p:cNvPr id="6" name="CustomShape 2"/>
          <p:cNvSpPr/>
          <p:nvPr/>
        </p:nvSpPr>
        <p:spPr>
          <a:xfrm>
            <a:off x="10433880" y="0"/>
            <a:ext cx="685440" cy="1143000"/>
          </a:xfrm>
          <a:prstGeom prst="rect">
            <a:avLst/>
          </a:prstGeom>
          <a:solidFill>
            <a:srgbClr val="b01513"/>
          </a:solidFill>
          <a:ln>
            <a:noFill/>
          </a:ln>
          <a:effectLst>
            <a:outerShdw dist="1260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title text format</a:t>
            </a:r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body"/>
          </p:nvPr>
        </p:nvSpPr>
        <p:spPr>
          <a:xfrm>
            <a:off x="1102320" y="2052360"/>
            <a:ext cx="8943840" cy="4195800"/>
          </a:xfrm>
          <a:prstGeom prst="rect">
            <a:avLst/>
          </a:prstGeom>
        </p:spPr>
        <p:txBody>
          <a:bodyPr lIns="90000" rIns="90000" tIns="46800" bIns="46800"/>
          <a:p>
            <a:pPr marL="20574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45000"/>
              <a:buFont typeface="Symbol" charset="2"/>
              <a:buChar char="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0574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20574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dt"/>
          </p:nvPr>
        </p:nvSpPr>
        <p:spPr>
          <a:xfrm rot="5400000">
            <a:off x="10151280" y="1790280"/>
            <a:ext cx="990360" cy="304560"/>
          </a:xfrm>
          <a:prstGeom prst="rect">
            <a:avLst/>
          </a:prstGeom>
        </p:spPr>
        <p:txBody>
          <a:bodyPr lIns="90000" rIns="90000" tIns="46800" bIns="46800" anchor="b"/>
          <a:p>
            <a:pPr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ftr"/>
          </p:nvPr>
        </p:nvSpPr>
        <p:spPr>
          <a:xfrm rot="5400000">
            <a:off x="8947080" y="3224880"/>
            <a:ext cx="3859200" cy="304920"/>
          </a:xfrm>
          <a:prstGeom prst="rect">
            <a:avLst/>
          </a:prstGeom>
        </p:spPr>
        <p:txBody>
          <a:bodyPr lIns="90000" rIns="90000" tIns="46800" bIns="46800" anchor="b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" name="PlaceHolder 7"/>
          <p:cNvSpPr>
            <a:spLocks noGrp="1"/>
          </p:cNvSpPr>
          <p:nvPr>
            <p:ph type="sldNum"/>
          </p:nvPr>
        </p:nvSpPr>
        <p:spPr>
          <a:xfrm>
            <a:off x="10348200" y="294840"/>
            <a:ext cx="837720" cy="768600"/>
          </a:xfrm>
          <a:prstGeom prst="rect">
            <a:avLst/>
          </a:prstGeom>
        </p:spPr>
        <p:txBody>
          <a:bodyPr lIns="90000" rIns="90000" tIns="46800" bIns="46800" anchor="b"/>
          <a:p>
            <a:pPr/>
            <a:fld id="{B7277BED-C612-4804-9417-CB7FF2A65BF1}" type="slidenum"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360" y="2670120"/>
            <a:ext cx="4035600" cy="4187880"/>
          </a:xfrm>
          <a:prstGeom prst="rect">
            <a:avLst/>
          </a:prstGeom>
          <a:ln>
            <a:noFill/>
          </a:ln>
        </p:spPr>
      </p:pic>
      <p:pic>
        <p:nvPicPr>
          <p:cNvPr id="47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360" y="2892600"/>
            <a:ext cx="1522080" cy="2365200"/>
          </a:xfrm>
          <a:prstGeom prst="rect">
            <a:avLst/>
          </a:prstGeom>
          <a:ln>
            <a:noFill/>
          </a:ln>
        </p:spPr>
      </p:pic>
      <p:pic>
        <p:nvPicPr>
          <p:cNvPr id="48" name="Oval 15" descr=""/>
          <p:cNvPicPr/>
          <p:nvPr/>
        </p:nvPicPr>
        <p:blipFill>
          <a:blip r:embed="rId5"/>
          <a:stretch/>
        </p:blipFill>
        <p:spPr>
          <a:xfrm>
            <a:off x="8604360" y="1676520"/>
            <a:ext cx="2821320" cy="28224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9018360" y="2089080"/>
            <a:ext cx="1993320" cy="199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" name="Picture 8" descr=""/>
          <p:cNvPicPr/>
          <p:nvPr/>
        </p:nvPicPr>
        <p:blipFill>
          <a:blip r:embed="rId6"/>
          <a:srcRect l="0" t="28812" r="0" b="0"/>
          <a:stretch/>
        </p:blipFill>
        <p:spPr>
          <a:xfrm>
            <a:off x="7996680" y="0"/>
            <a:ext cx="1602360" cy="114156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7"/>
          <a:srcRect l="0" t="0" r="0" b="23333"/>
          <a:stretch/>
        </p:blipFill>
        <p:spPr>
          <a:xfrm>
            <a:off x="8602560" y="6095880"/>
            <a:ext cx="993600" cy="76212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3880" y="0"/>
            <a:ext cx="685440" cy="1143000"/>
          </a:xfrm>
          <a:prstGeom prst="rect">
            <a:avLst/>
          </a:prstGeom>
          <a:solidFill>
            <a:srgbClr val="b01513"/>
          </a:solidFill>
          <a:ln>
            <a:noFill/>
          </a:ln>
          <a:effectLst>
            <a:outerShdw dist="1260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" name="CustomShape 3"/>
          <p:cNvSpPr/>
          <p:nvPr/>
        </p:nvSpPr>
        <p:spPr>
          <a:xfrm>
            <a:off x="897840" y="971640"/>
            <a:ext cx="801360" cy="195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US" sz="12200" spc="-1" strike="noStrike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4" name="CustomShape 4"/>
          <p:cNvSpPr/>
          <p:nvPr/>
        </p:nvSpPr>
        <p:spPr>
          <a:xfrm>
            <a:off x="9326160" y="2612880"/>
            <a:ext cx="802800" cy="195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US" sz="12200" spc="-1" strike="noStrike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title text format</a:t>
            </a:r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body"/>
          </p:nvPr>
        </p:nvSpPr>
        <p:spPr>
          <a:xfrm>
            <a:off x="1102320" y="2052360"/>
            <a:ext cx="8943840" cy="419580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0574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20574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dt"/>
          </p:nvPr>
        </p:nvSpPr>
        <p:spPr>
          <a:xfrm rot="5400000">
            <a:off x="10151280" y="1790280"/>
            <a:ext cx="990360" cy="304920"/>
          </a:xfrm>
          <a:prstGeom prst="rect">
            <a:avLst/>
          </a:prstGeom>
        </p:spPr>
        <p:txBody>
          <a:bodyPr lIns="90000" rIns="90000" tIns="46800" bIns="46800" anchor="b"/>
          <a:p>
            <a:pPr/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8" name="PlaceHolder 8"/>
          <p:cNvSpPr>
            <a:spLocks noGrp="1"/>
          </p:cNvSpPr>
          <p:nvPr>
            <p:ph type="ftr"/>
          </p:nvPr>
        </p:nvSpPr>
        <p:spPr>
          <a:xfrm rot="5400000">
            <a:off x="8947080" y="3224880"/>
            <a:ext cx="3859200" cy="304920"/>
          </a:xfrm>
          <a:prstGeom prst="rect">
            <a:avLst/>
          </a:prstGeom>
        </p:spPr>
        <p:txBody>
          <a:bodyPr lIns="90000" rIns="90000" tIns="46800" bIns="46800"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9" name="PlaceHolder 9"/>
          <p:cNvSpPr>
            <a:spLocks noGrp="1"/>
          </p:cNvSpPr>
          <p:nvPr>
            <p:ph type="sldNum"/>
          </p:nvPr>
        </p:nvSpPr>
        <p:spPr>
          <a:xfrm>
            <a:off x="10348200" y="294840"/>
            <a:ext cx="837720" cy="768600"/>
          </a:xfrm>
          <a:prstGeom prst="rect">
            <a:avLst/>
          </a:prstGeom>
        </p:spPr>
        <p:txBody>
          <a:bodyPr lIns="90000" rIns="90000" tIns="46800" bIns="46800" anchor="b"/>
          <a:p>
            <a:pPr algn="ctr"/>
            <a:fld id="{4DE7C1DC-8A98-4570-8E19-4C811734E943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360" y="2670120"/>
            <a:ext cx="4035600" cy="4187880"/>
          </a:xfrm>
          <a:prstGeom prst="rect">
            <a:avLst/>
          </a:prstGeom>
          <a:ln>
            <a:noFill/>
          </a:ln>
        </p:spPr>
      </p:pic>
      <p:pic>
        <p:nvPicPr>
          <p:cNvPr id="9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360" y="2892600"/>
            <a:ext cx="1522080" cy="2365200"/>
          </a:xfrm>
          <a:prstGeom prst="rect">
            <a:avLst/>
          </a:prstGeom>
          <a:ln>
            <a:noFill/>
          </a:ln>
        </p:spPr>
      </p:pic>
      <p:pic>
        <p:nvPicPr>
          <p:cNvPr id="96" name="Oval 15" descr=""/>
          <p:cNvPicPr/>
          <p:nvPr/>
        </p:nvPicPr>
        <p:blipFill>
          <a:blip r:embed="rId5"/>
          <a:stretch/>
        </p:blipFill>
        <p:spPr>
          <a:xfrm>
            <a:off x="8604360" y="1676520"/>
            <a:ext cx="2821320" cy="2822400"/>
          </a:xfrm>
          <a:prstGeom prst="rect">
            <a:avLst/>
          </a:prstGeom>
          <a:ln>
            <a:noFill/>
          </a:ln>
        </p:spPr>
      </p:pic>
      <p:sp>
        <p:nvSpPr>
          <p:cNvPr id="97" name="CustomShape 1"/>
          <p:cNvSpPr/>
          <p:nvPr/>
        </p:nvSpPr>
        <p:spPr>
          <a:xfrm>
            <a:off x="9018360" y="2089080"/>
            <a:ext cx="1993320" cy="199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Picture 8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7996680" y="0"/>
            <a:ext cx="1602360" cy="1141560"/>
          </a:xfrm>
          <a:prstGeom prst="rect">
            <a:avLst/>
          </a:prstGeom>
          <a:ln>
            <a:noFill/>
          </a:ln>
        </p:spPr>
      </p:pic>
      <p:pic>
        <p:nvPicPr>
          <p:cNvPr id="9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2560" y="6095880"/>
            <a:ext cx="993600" cy="76212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10433880" y="0"/>
            <a:ext cx="685440" cy="1143000"/>
          </a:xfrm>
          <a:prstGeom prst="rect">
            <a:avLst/>
          </a:prstGeom>
          <a:solidFill>
            <a:srgbClr val="b01513"/>
          </a:solidFill>
          <a:ln>
            <a:noFill/>
          </a:ln>
          <a:effectLst>
            <a:outerShdw dist="1260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1" name="Line 3"/>
          <p:cNvSpPr/>
          <p:nvPr/>
        </p:nvSpPr>
        <p:spPr>
          <a:xfrm>
            <a:off x="3724560" y="2133720"/>
            <a:ext cx="0" cy="3962160"/>
          </a:xfrm>
          <a:prstGeom prst="line">
            <a:avLst/>
          </a:prstGeom>
          <a:ln w="12600">
            <a:solidFill>
              <a:srgbClr val="8ad0d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Line 4"/>
          <p:cNvSpPr/>
          <p:nvPr/>
        </p:nvSpPr>
        <p:spPr>
          <a:xfrm>
            <a:off x="6960240" y="2133720"/>
            <a:ext cx="0" cy="3967200"/>
          </a:xfrm>
          <a:prstGeom prst="line">
            <a:avLst/>
          </a:prstGeom>
          <a:ln w="12600">
            <a:solidFill>
              <a:srgbClr val="8ad0d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PlaceHolder 5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title text format</a:t>
            </a:r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4" name="PlaceHolder 6"/>
          <p:cNvSpPr>
            <a:spLocks noGrp="1"/>
          </p:cNvSpPr>
          <p:nvPr>
            <p:ph type="body"/>
          </p:nvPr>
        </p:nvSpPr>
        <p:spPr>
          <a:xfrm>
            <a:off x="1102320" y="2052360"/>
            <a:ext cx="8943840" cy="419580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0574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20574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5" name="PlaceHolder 7"/>
          <p:cNvSpPr>
            <a:spLocks noGrp="1"/>
          </p:cNvSpPr>
          <p:nvPr>
            <p:ph type="dt"/>
          </p:nvPr>
        </p:nvSpPr>
        <p:spPr>
          <a:xfrm rot="5400000">
            <a:off x="10151280" y="1790280"/>
            <a:ext cx="990360" cy="304920"/>
          </a:xfrm>
          <a:prstGeom prst="rect">
            <a:avLst/>
          </a:prstGeom>
        </p:spPr>
        <p:txBody>
          <a:bodyPr lIns="90000" rIns="90000" tIns="46800" bIns="46800" anchor="b"/>
          <a:p>
            <a:pPr/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6" name="PlaceHolder 8"/>
          <p:cNvSpPr>
            <a:spLocks noGrp="1"/>
          </p:cNvSpPr>
          <p:nvPr>
            <p:ph type="ftr"/>
          </p:nvPr>
        </p:nvSpPr>
        <p:spPr>
          <a:xfrm rot="5400000">
            <a:off x="8947080" y="3224880"/>
            <a:ext cx="3859200" cy="304920"/>
          </a:xfrm>
          <a:prstGeom prst="rect">
            <a:avLst/>
          </a:prstGeom>
        </p:spPr>
        <p:txBody>
          <a:bodyPr lIns="90000" rIns="90000" tIns="46800" bIns="46800"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7" name="PlaceHolder 9"/>
          <p:cNvSpPr>
            <a:spLocks noGrp="1"/>
          </p:cNvSpPr>
          <p:nvPr>
            <p:ph type="sldNum"/>
          </p:nvPr>
        </p:nvSpPr>
        <p:spPr>
          <a:xfrm>
            <a:off x="10348200" y="294840"/>
            <a:ext cx="837720" cy="768600"/>
          </a:xfrm>
          <a:prstGeom prst="rect">
            <a:avLst/>
          </a:prstGeom>
        </p:spPr>
        <p:txBody>
          <a:bodyPr lIns="90000" rIns="90000" tIns="46800" bIns="46800" anchor="b"/>
          <a:p>
            <a:pPr algn="ctr"/>
            <a:fld id="{6309FD9C-EB6C-4834-A8A9-A655885282E1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7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360" y="2670120"/>
            <a:ext cx="4035600" cy="4187880"/>
          </a:xfrm>
          <a:prstGeom prst="rect">
            <a:avLst/>
          </a:prstGeom>
          <a:ln>
            <a:noFill/>
          </a:ln>
        </p:spPr>
      </p:pic>
      <p:pic>
        <p:nvPicPr>
          <p:cNvPr id="143" name="Picture 6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360" y="2892600"/>
            <a:ext cx="1522080" cy="2365200"/>
          </a:xfrm>
          <a:prstGeom prst="rect">
            <a:avLst/>
          </a:prstGeom>
          <a:ln>
            <a:noFill/>
          </a:ln>
        </p:spPr>
      </p:pic>
      <p:pic>
        <p:nvPicPr>
          <p:cNvPr id="144" name="Oval 15" descr=""/>
          <p:cNvPicPr/>
          <p:nvPr/>
        </p:nvPicPr>
        <p:blipFill>
          <a:blip r:embed="rId4"/>
          <a:stretch/>
        </p:blipFill>
        <p:spPr>
          <a:xfrm>
            <a:off x="8604360" y="1676520"/>
            <a:ext cx="2821320" cy="2822400"/>
          </a:xfrm>
          <a:prstGeom prst="rect">
            <a:avLst/>
          </a:prstGeom>
          <a:ln>
            <a:noFill/>
          </a:ln>
        </p:spPr>
      </p:pic>
      <p:sp>
        <p:nvSpPr>
          <p:cNvPr id="145" name="CustomShape 1"/>
          <p:cNvSpPr/>
          <p:nvPr/>
        </p:nvSpPr>
        <p:spPr>
          <a:xfrm>
            <a:off x="9018360" y="2089080"/>
            <a:ext cx="1993320" cy="199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6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6680" y="0"/>
            <a:ext cx="1602360" cy="1141560"/>
          </a:xfrm>
          <a:prstGeom prst="rect">
            <a:avLst/>
          </a:prstGeom>
          <a:ln>
            <a:noFill/>
          </a:ln>
        </p:spPr>
      </p:pic>
      <p:pic>
        <p:nvPicPr>
          <p:cNvPr id="147" name="Picture 9" descr=""/>
          <p:cNvPicPr/>
          <p:nvPr/>
        </p:nvPicPr>
        <p:blipFill>
          <a:blip r:embed=""/>
          <a:srcRect l="-2147483648" t="-2147483648" r="-2147483648" b="-2147483648"/>
          <a:stretch/>
        </p:blipFill>
        <p:spPr>
          <a:xfrm>
            <a:off x="8602560" y="6095880"/>
            <a:ext cx="993600" cy="762120"/>
          </a:xfrm>
          <a:prstGeom prst="rect">
            <a:avLst/>
          </a:prstGeom>
          <a:ln>
            <a:noFill/>
          </a:ln>
        </p:spPr>
      </p:pic>
      <p:sp>
        <p:nvSpPr>
          <p:cNvPr id="148" name="CustomShape 2"/>
          <p:cNvSpPr/>
          <p:nvPr/>
        </p:nvSpPr>
        <p:spPr>
          <a:xfrm>
            <a:off x="10433880" y="0"/>
            <a:ext cx="685440" cy="1143000"/>
          </a:xfrm>
          <a:prstGeom prst="rect">
            <a:avLst/>
          </a:prstGeom>
          <a:solidFill>
            <a:srgbClr val="b01513"/>
          </a:solidFill>
          <a:ln>
            <a:noFill/>
          </a:ln>
          <a:effectLst>
            <a:outerShdw dist="1260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9" name="Line 3"/>
          <p:cNvSpPr/>
          <p:nvPr/>
        </p:nvSpPr>
        <p:spPr>
          <a:xfrm>
            <a:off x="3724560" y="2133720"/>
            <a:ext cx="0" cy="3962160"/>
          </a:xfrm>
          <a:prstGeom prst="line">
            <a:avLst/>
          </a:prstGeom>
          <a:ln w="12600">
            <a:solidFill>
              <a:srgbClr val="8ad0d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4"/>
          <p:cNvSpPr/>
          <p:nvPr/>
        </p:nvSpPr>
        <p:spPr>
          <a:xfrm>
            <a:off x="6960240" y="2133720"/>
            <a:ext cx="0" cy="3967200"/>
          </a:xfrm>
          <a:prstGeom prst="line">
            <a:avLst/>
          </a:prstGeom>
          <a:ln w="12600">
            <a:solidFill>
              <a:srgbClr val="8ad0d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PlaceHolder 5"/>
          <p:cNvSpPr>
            <a:spLocks noGrp="1"/>
          </p:cNvSpPr>
          <p:nvPr>
            <p:ph type="title"/>
          </p:nvPr>
        </p:nvSpPr>
        <p:spPr>
          <a:xfrm>
            <a:off x="645480" y="452160"/>
            <a:ext cx="9401040" cy="1400040"/>
          </a:xfrm>
          <a:prstGeom prst="rect">
            <a:avLst/>
          </a:prstGeom>
        </p:spPr>
        <p:txBody>
          <a:bodyPr lIns="90000" rIns="90000" tIns="46800" bIns="46800"/>
          <a:p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title text format</a:t>
            </a:r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 type="body"/>
          </p:nvPr>
        </p:nvSpPr>
        <p:spPr>
          <a:xfrm>
            <a:off x="1102320" y="2052360"/>
            <a:ext cx="8943840" cy="4195800"/>
          </a:xfrm>
          <a:prstGeom prst="rect">
            <a:avLst/>
          </a:prstGeom>
        </p:spPr>
        <p:txBody>
          <a:bodyPr lIns="90000" rIns="90000" tIns="46800" bIns="46800"/>
          <a:p>
            <a:pPr marL="342720" indent="-34272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0574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20574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 type="dt"/>
          </p:nvPr>
        </p:nvSpPr>
        <p:spPr>
          <a:xfrm rot="5400000">
            <a:off x="10151280" y="1790280"/>
            <a:ext cx="990360" cy="304920"/>
          </a:xfrm>
          <a:prstGeom prst="rect">
            <a:avLst/>
          </a:prstGeom>
        </p:spPr>
        <p:txBody>
          <a:bodyPr lIns="90000" rIns="90000" tIns="46800" bIns="46800" anchor="b"/>
          <a:p>
            <a:pPr/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4" name="PlaceHolder 8"/>
          <p:cNvSpPr>
            <a:spLocks noGrp="1"/>
          </p:cNvSpPr>
          <p:nvPr>
            <p:ph type="ftr"/>
          </p:nvPr>
        </p:nvSpPr>
        <p:spPr>
          <a:xfrm rot="5400000">
            <a:off x="8947080" y="3224880"/>
            <a:ext cx="3859200" cy="304920"/>
          </a:xfrm>
          <a:prstGeom prst="rect">
            <a:avLst/>
          </a:prstGeom>
        </p:spPr>
        <p:txBody>
          <a:bodyPr lIns="90000" rIns="90000" tIns="46800" bIns="46800"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5" name="PlaceHolder 9"/>
          <p:cNvSpPr>
            <a:spLocks noGrp="1"/>
          </p:cNvSpPr>
          <p:nvPr>
            <p:ph type="sldNum"/>
          </p:nvPr>
        </p:nvSpPr>
        <p:spPr>
          <a:xfrm>
            <a:off x="10348200" y="294840"/>
            <a:ext cx="837720" cy="768600"/>
          </a:xfrm>
          <a:prstGeom prst="rect">
            <a:avLst/>
          </a:prstGeom>
        </p:spPr>
        <p:txBody>
          <a:bodyPr lIns="90000" rIns="90000" tIns="46800" bIns="46800" anchor="b"/>
          <a:p>
            <a:pPr algn="ctr"/>
            <a:fld id="{A6D9D3D5-5C5B-4241-80EF-A173D76E4671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0.gif"/><Relationship Id="rId2" Type="http://schemas.openxmlformats.org/officeDocument/2006/relationships/image" Target="../media/image51.gif"/><Relationship Id="rId3" Type="http://schemas.openxmlformats.org/officeDocument/2006/relationships/image" Target="../media/image52.gif"/><Relationship Id="rId4" Type="http://schemas.openxmlformats.org/officeDocument/2006/relationships/image" Target="../media/image53.gif"/><Relationship Id="rId5" Type="http://schemas.openxmlformats.org/officeDocument/2006/relationships/image" Target="../media/image54.gif"/><Relationship Id="rId6" Type="http://schemas.openxmlformats.org/officeDocument/2006/relationships/image" Target="../media/image55.gif"/><Relationship Id="rId7" Type="http://schemas.openxmlformats.org/officeDocument/2006/relationships/image" Target="../media/image56.gif"/><Relationship Id="rId8" Type="http://schemas.openxmlformats.org/officeDocument/2006/relationships/image" Target="../media/image57.gif"/><Relationship Id="rId9" Type="http://schemas.openxmlformats.org/officeDocument/2006/relationships/image" Target="../media/image58.gif"/><Relationship Id="rId10" Type="http://schemas.openxmlformats.org/officeDocument/2006/relationships/image" Target="../media/image59.gif"/><Relationship Id="rId11" Type="http://schemas.openxmlformats.org/officeDocument/2006/relationships/image" Target="../media/image60.gif"/><Relationship Id="rId1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1.gif"/><Relationship Id="rId2" Type="http://schemas.openxmlformats.org/officeDocument/2006/relationships/image" Target="../media/image62.png"/><Relationship Id="rId3" Type="http://schemas.openxmlformats.org/officeDocument/2006/relationships/image" Target="../media/image63.gif"/><Relationship Id="rId4" Type="http://schemas.openxmlformats.org/officeDocument/2006/relationships/image" Target="../media/image64.gif"/><Relationship Id="rId5" Type="http://schemas.openxmlformats.org/officeDocument/2006/relationships/image" Target="../media/image65.png"/><Relationship Id="rId6" Type="http://schemas.openxmlformats.org/officeDocument/2006/relationships/image" Target="../media/image66.gif"/><Relationship Id="rId7" Type="http://schemas.openxmlformats.org/officeDocument/2006/relationships/image" Target="../media/image67.gif"/><Relationship Id="rId8" Type="http://schemas.openxmlformats.org/officeDocument/2006/relationships/image" Target="../media/image68.png"/><Relationship Id="rId9" Type="http://schemas.openxmlformats.org/officeDocument/2006/relationships/image" Target="../media/image69.gif"/><Relationship Id="rId10" Type="http://schemas.openxmlformats.org/officeDocument/2006/relationships/image" Target="../media/image70.gif"/><Relationship Id="rId1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github.com/devopsec/pwdmanlib" TargetMode="External"/><Relationship Id="rId2" Type="http://schemas.openxmlformats.org/officeDocument/2006/relationships/hyperlink" Target="https://www.symantec.com/security-center/threat-report" TargetMode="External"/><Relationship Id="rId3" Type="http://schemas.openxmlformats.org/officeDocument/2006/relationships/hyperlink" Target="https://info.whitehatsec.com/rs/whitehatsecurity/images/2015-Stats-Report.pdf" TargetMode="External"/><Relationship Id="rId4" Type="http://schemas.openxmlformats.org/officeDocument/2006/relationships/hyperlink" Target="https://devopsec.net/" TargetMode="External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gif"/><Relationship Id="rId2" Type="http://schemas.openxmlformats.org/officeDocument/2006/relationships/image" Target="../media/image32.gif"/><Relationship Id="rId3" Type="http://schemas.openxmlformats.org/officeDocument/2006/relationships/image" Target="../media/image33.gif"/><Relationship Id="rId4" Type="http://schemas.openxmlformats.org/officeDocument/2006/relationships/image" Target="../media/image34.gif"/><Relationship Id="rId5" Type="http://schemas.openxmlformats.org/officeDocument/2006/relationships/image" Target="../media/image35.gif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6.gif"/><Relationship Id="rId2" Type="http://schemas.openxmlformats.org/officeDocument/2006/relationships/image" Target="../media/image37.gif"/><Relationship Id="rId3" Type="http://schemas.openxmlformats.org/officeDocument/2006/relationships/image" Target="../media/image38.gif"/><Relationship Id="rId4" Type="http://schemas.openxmlformats.org/officeDocument/2006/relationships/image" Target="../media/image39.gif"/><Relationship Id="rId5" Type="http://schemas.openxmlformats.org/officeDocument/2006/relationships/image" Target="../media/image40.gif"/><Relationship Id="rId6" Type="http://schemas.openxmlformats.org/officeDocument/2006/relationships/image" Target="../media/image41.gif"/><Relationship Id="rId7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2.gif"/><Relationship Id="rId2" Type="http://schemas.openxmlformats.org/officeDocument/2006/relationships/image" Target="../media/image43.gif"/><Relationship Id="rId3" Type="http://schemas.openxmlformats.org/officeDocument/2006/relationships/image" Target="../media/image44.gif"/><Relationship Id="rId4" Type="http://schemas.openxmlformats.org/officeDocument/2006/relationships/image" Target="../media/image45.gif"/><Relationship Id="rId5" Type="http://schemas.openxmlformats.org/officeDocument/2006/relationships/image" Target="../media/image46.gif"/><Relationship Id="rId6" Type="http://schemas.openxmlformats.org/officeDocument/2006/relationships/image" Target="../media/image47.gif"/><Relationship Id="rId7" Type="http://schemas.openxmlformats.org/officeDocument/2006/relationships/image" Target="../media/image48.gif"/><Relationship Id="rId8" Type="http://schemas.openxmlformats.org/officeDocument/2006/relationships/image" Target="../media/image49.gif"/><Relationship Id="rId9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1107360" y="2609640"/>
            <a:ext cx="8821800" cy="13446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/>
            <a:r>
              <a:rPr b="0" lang="en-US" sz="72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PwdManLib</a:t>
            </a:r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1154880" y="4776840"/>
            <a:ext cx="8821800" cy="86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/>
            <a:r>
              <a:rPr b="0" lang="en-US" sz="2000" spc="-1" strike="noStrike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</a:t>
            </a:r>
            <a:r>
              <a:rPr b="0" lang="en-US" sz="2000" spc="-1" strike="noStrike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Author:</a:t>
            </a:r>
            <a:r>
              <a:rPr b="0" lang="en-US" sz="2000" spc="-1" strike="noStrike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000" spc="-1" strike="noStrike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Tyler Moore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/>
            <a:r>
              <a:rPr b="0" lang="en-US" sz="2000" spc="-1" strike="noStrike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(A DevOpSec production)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1107360" y="1120680"/>
            <a:ext cx="8821800" cy="96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/>
          <a:p>
            <a:pPr/>
            <a:r>
              <a:rPr b="0" lang="en-US" sz="4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CS-202: Final Project Proposal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645480" y="452160"/>
            <a:ext cx="940104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/>
            <a:r>
              <a:rPr b="0" lang="en-US" sz="42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High-level Plan</a:t>
            </a:r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5943600" y="3566160"/>
            <a:ext cx="180720" cy="45612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TextShape 3"/>
          <p:cNvSpPr txBox="1"/>
          <p:nvPr/>
        </p:nvSpPr>
        <p:spPr>
          <a:xfrm>
            <a:off x="457200" y="1463400"/>
            <a:ext cx="10698480" cy="4979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0574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Overview of key system design concepts are listed below: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1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Password hashes, salts, and accounts should be stored on remote / cloud DB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2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3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Must support ssl / https and other encrypted networking protocols (ipsec)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4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5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Libraries should include support for authentication including multifactor auth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6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7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Support for time-limited token-based automated password recovering (by email)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8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9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Support for captcha and account lockout handling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864000" indent="-216000">
              <a:buBlip>
                <a:blip r:embed="rId10"/>
              </a:buBlip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Blip>
                <a:blip r:embed="rId11"/>
              </a:buBlip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645480" y="452160"/>
            <a:ext cx="940104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/>
            <a:r>
              <a:rPr b="0" lang="en-US" sz="42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High-level Plan</a:t>
            </a:r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5943600" y="3566160"/>
            <a:ext cx="180720" cy="45612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TextShape 3"/>
          <p:cNvSpPr txBox="1"/>
          <p:nvPr/>
        </p:nvSpPr>
        <p:spPr>
          <a:xfrm>
            <a:off x="457200" y="1463400"/>
            <a:ext cx="10698480" cy="4979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0574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Overview of key system design concepts are listed below: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648000" indent="-216000">
              <a:buBlip>
                <a:blip r:embed="rId1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Multiple forms of encryption should be available including: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68240" indent="-219600">
              <a:buBlip>
                <a:blip r:embed="rId2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standard encryption algorithms: Triple DES, RSA, Blowfish, Twofish, AES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648000" indent="-216000">
              <a:buBlip>
                <a:blip r:embed="rId3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648000" indent="-216000">
              <a:buBlip>
                <a:blip r:embed="rId4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Support for hashing passwords must be included, using: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68240" indent="-219600">
              <a:buBlip>
                <a:blip r:embed="rId5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standard hashing algorithms: SHA256, SHA512, RipeMD, or WHIRLPOOL algorithms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648000" indent="-216000">
              <a:buBlip>
                <a:blip r:embed="rId6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648000" indent="-216000">
              <a:buBlip>
                <a:blip r:embed="rId7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Support for hashing passwords with key-stretching algorithms: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68240" indent="-219600">
              <a:buBlip>
                <a:blip r:embed="rId8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standard key-streching hash-algorithms:  PBKDF2, bcrypt, scrypt, Argon2, PBKDF2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864000" indent="-216000">
              <a:buBlip>
                <a:blip r:embed="rId9"/>
              </a:buBlip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Blip>
                <a:blip r:embed="rId10"/>
              </a:buBlip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645480" y="236160"/>
            <a:ext cx="940104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/>
            <a:r>
              <a:rPr b="0" lang="en-US" sz="42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Auth Model</a:t>
            </a:r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5943600" y="3566160"/>
            <a:ext cx="180720" cy="456120"/>
          </a:xfrm>
          <a:prstGeom prst="rect">
            <a:avLst/>
          </a:prstGeom>
          <a:noFill/>
          <a:ln>
            <a:noFill/>
          </a:ln>
        </p:spPr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 rot="16200000">
            <a:off x="3462480" y="-1567800"/>
            <a:ext cx="5486400" cy="1081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645480" y="236160"/>
            <a:ext cx="940104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/>
            <a:r>
              <a:rPr b="0" lang="en-US" sz="42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TCP-Socket Model</a:t>
            </a:r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5943600" y="3566160"/>
            <a:ext cx="180720" cy="456120"/>
          </a:xfrm>
          <a:prstGeom prst="rect">
            <a:avLst/>
          </a:prstGeom>
          <a:noFill/>
          <a:ln>
            <a:noFill/>
          </a:ln>
        </p:spPr>
      </p:sp>
      <p:pic>
        <p:nvPicPr>
          <p:cNvPr id="221" name="" descr=""/>
          <p:cNvPicPr/>
          <p:nvPr/>
        </p:nvPicPr>
        <p:blipFill>
          <a:blip r:embed="rId1"/>
          <a:srcRect l="0" t="15584" r="0" b="0"/>
          <a:stretch/>
        </p:blipFill>
        <p:spPr>
          <a:xfrm>
            <a:off x="2391480" y="933840"/>
            <a:ext cx="7324920" cy="586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645480" y="236160"/>
            <a:ext cx="940104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/>
            <a:r>
              <a:rPr b="0" lang="en-US" sz="42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OSI Network Standard</a:t>
            </a:r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5943600" y="3566160"/>
            <a:ext cx="180720" cy="456120"/>
          </a:xfrm>
          <a:prstGeom prst="rect">
            <a:avLst/>
          </a:prstGeom>
          <a:noFill/>
          <a:ln>
            <a:noFill/>
          </a:ln>
        </p:spPr>
      </p:sp>
      <p:pic>
        <p:nvPicPr>
          <p:cNvPr id="224" name="" descr=""/>
          <p:cNvPicPr/>
          <p:nvPr/>
        </p:nvPicPr>
        <p:blipFill>
          <a:blip r:embed="rId1"/>
          <a:srcRect l="0" t="0" r="0" b="17879"/>
          <a:stretch/>
        </p:blipFill>
        <p:spPr>
          <a:xfrm>
            <a:off x="365760" y="1463040"/>
            <a:ext cx="11504880" cy="448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645480" y="452160"/>
            <a:ext cx="940104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/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References</a:t>
            </a:r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6" name="TextShape 2"/>
          <p:cNvSpPr txBox="1"/>
          <p:nvPr/>
        </p:nvSpPr>
        <p:spPr>
          <a:xfrm>
            <a:off x="4730400" y="2615040"/>
            <a:ext cx="7284240" cy="822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"/>
              </a:rPr>
              <a:t>https://github.com/devopsec/pwdmanlib</a:t>
            </a:r>
            <a:endParaRPr b="1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7" name="TextShape 3"/>
          <p:cNvSpPr txBox="1"/>
          <p:nvPr/>
        </p:nvSpPr>
        <p:spPr>
          <a:xfrm>
            <a:off x="6858000" y="2286000"/>
            <a:ext cx="180720" cy="45612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TextShape 4"/>
          <p:cNvSpPr txBox="1"/>
          <p:nvPr/>
        </p:nvSpPr>
        <p:spPr>
          <a:xfrm>
            <a:off x="365760" y="2286000"/>
            <a:ext cx="4297680" cy="36468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TextShape 5"/>
          <p:cNvSpPr txBox="1"/>
          <p:nvPr/>
        </p:nvSpPr>
        <p:spPr>
          <a:xfrm>
            <a:off x="548640" y="1892880"/>
            <a:ext cx="4023360" cy="3776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Links to Project Resources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ctr"/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ctr"/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ctr"/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PwdManLib Github: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ctr"/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ctr"/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ctr"/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DevOpSec Website: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ctr"/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ctr"/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ctr"/>
            <a:r>
              <a:rPr b="0" lang="en-US" sz="1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Links to Research Material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ctr"/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ctr"/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Symantec: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ctr"/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ctr"/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WhiteHat Security: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0" name="TextShape 6"/>
          <p:cNvSpPr txBox="1"/>
          <p:nvPr/>
        </p:nvSpPr>
        <p:spPr>
          <a:xfrm>
            <a:off x="4702320" y="4798800"/>
            <a:ext cx="6836760" cy="42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2"/>
              </a:rPr>
              <a:t>https://www.symantec.com/security-center/threat-report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1" name="TextShape 7"/>
          <p:cNvSpPr txBox="1"/>
          <p:nvPr/>
        </p:nvSpPr>
        <p:spPr>
          <a:xfrm>
            <a:off x="4713120" y="5311800"/>
            <a:ext cx="6769440" cy="42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3"/>
              </a:rPr>
              <a:t>https://info.whitehatsec.com/rs/whitehatsecurity/images/2015-Stats-Report.pdf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2" name="TextShape 8"/>
          <p:cNvSpPr txBox="1"/>
          <p:nvPr/>
        </p:nvSpPr>
        <p:spPr>
          <a:xfrm>
            <a:off x="4702320" y="3427200"/>
            <a:ext cx="6492240" cy="48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4"/>
              </a:rPr>
              <a:t>https://devopsec.net</a:t>
            </a:r>
            <a:endParaRPr b="1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645480" y="452160"/>
            <a:ext cx="940104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r>
              <a:rPr b="0" lang="en-US" sz="42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Problem:</a:t>
            </a:r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1102320" y="2160360"/>
            <a:ext cx="8943840" cy="4195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Crypto / OpSec is hard to implement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There is no standard approach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Users are exposed to data-loss, identity theft, and financial issues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Exploits are more prevalent in web-development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457200"/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0574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645480" y="452160"/>
            <a:ext cx="940104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r>
              <a:rPr b="0" lang="en-US" sz="42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Problem:</a:t>
            </a:r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1085400" y="1980360"/>
            <a:ext cx="8943840" cy="4195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 2015 there were nine mega-breaches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Reported number of exposed identities 429 million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Estimated unreported breaches pushes the number of records lost to more than half a billion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-Stats courtesy of (Symantec 2017)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457200"/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0574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645480" y="452160"/>
            <a:ext cx="940104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r>
              <a:rPr b="0" lang="en-US" sz="42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Problem:</a:t>
            </a:r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548640" y="3750120"/>
            <a:ext cx="2103120" cy="913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White Hat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ctr"/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Security Report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ctr"/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(2015)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3200400" y="622800"/>
            <a:ext cx="6933600" cy="577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645480" y="452160"/>
            <a:ext cx="940104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r>
              <a:rPr b="0" lang="en-US" sz="42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Solution:</a:t>
            </a:r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1102320" y="2196360"/>
            <a:ext cx="8943840" cy="4195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Abstraction of user account management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Through libraries that developers can easily integrate in project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Leave the crypto to the pros (field-tested libraries included)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Make it cross-platform so any architecture could use them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457200"/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0574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645480" y="452160"/>
            <a:ext cx="940104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r>
              <a:rPr b="0" lang="en-US" sz="42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Mission:</a:t>
            </a:r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565200" y="1933920"/>
            <a:ext cx="10789920" cy="453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To make a set security tools that is tested and confirmed by the community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This project aims to implement a set of C/C++ libraries for developers to use in user / accnt password management / auth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These tools are aimed at making user / account management easier for developers to implement in their projects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To share these tools with the community at NO COST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0574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457200"/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0574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645480" y="452160"/>
            <a:ext cx="940104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/>
            <a:r>
              <a:rPr b="0" lang="en-US" sz="42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Alternatives:</a:t>
            </a:r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548640" y="1662480"/>
            <a:ext cx="10698480" cy="4513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Some of the alternative solutions / similar projects are: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1"/>
              </a:buBlip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Flask-Login / Flask-Security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2"/>
              </a:buBlip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PHPSEC Password Management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3"/>
              </a:buBlip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Google Keyczar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4"/>
              </a:buBlip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Java crypto.spec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5"/>
              </a:buBlip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Master Password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Our solution addresses each of these issues in independent libraries that together, fill the “gaps” leading to zero-days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These solutions lack the abstraction layers, extensibility, and platform-compatibility necessary to solve the overall problem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0574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645480" y="452160"/>
            <a:ext cx="940104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r>
              <a:rPr b="0" lang="en-US" sz="42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Project Timeline:</a:t>
            </a:r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640080" y="1620360"/>
            <a:ext cx="10149840" cy="4672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This project is broken into week blocks (starting Feb 13) and culminating with an initial alpha release PwdManLib_1.0.0A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Week1: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1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Finish documentation for project and define initial project structure / architecture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Week2: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2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Define dependencies and framework / platforms that will be supported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3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Start construction of hashing and encryption utilities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Week3: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4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Test and debug hashing / encryption utils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5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Define interfaces for framework communication and adapters as needed. 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6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Define network architecture and start construction of interfaces.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645480" y="452160"/>
            <a:ext cx="940104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r>
              <a:rPr b="0" lang="en-US" sz="42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Project Timeline:</a:t>
            </a:r>
            <a:endParaRPr b="0" lang="en-US" sz="4200" spc="-1" strike="noStrike">
              <a:solidFill>
                <a:srgbClr val="ebebeb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645480" y="1463040"/>
            <a:ext cx="10058400" cy="4979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057400" indent="-22860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Week4: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1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Construction of network interfaces continues and plugins 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2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Define authentication methods for initial release and start construction of auth libraries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Week5: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3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Test and debug network libraries, auth libraries, and interface libraries 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4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Thorough vetting of auth process occurs. 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5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Define methods and routines needed for password recovery and captcha verification.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Week6: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6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Finish / close out any outstanding issues and ensure all major bugs are fixed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7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Test, debug, and confirm all functionalities for initial release / requirements are met Code cleanup and documentation additions as needed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600">
              <a:buBlip>
                <a:blip r:embed="rId8"/>
              </a:buBlip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Minor bug fixes if time permits.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2680" indent="-285480"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2017-02-24T14:45:25Z</dcterms:created>
  <dc:creator>Hadi Rahmat-Khah</dc:creator>
  <dc:description/>
  <dc:language>en-US</dc:language>
  <cp:lastModifiedBy/>
  <dcterms:modified xsi:type="dcterms:W3CDTF">2017-02-26T23:04:58Z</dcterms:modified>
  <cp:revision>12</cp:revision>
  <dc:subject/>
  <dc:title>Final Course Project [Your Project Title]</dc:title>
</cp:coreProperties>
</file>